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163"/>
    <a:srgbClr val="223366"/>
    <a:srgbClr val="0000FF"/>
    <a:srgbClr val="FFB757"/>
    <a:srgbClr val="FFC475"/>
    <a:srgbClr val="FFB44F"/>
    <a:srgbClr val="FFC679"/>
    <a:srgbClr val="FFCD8B"/>
    <a:srgbClr val="FFC981"/>
    <a:srgbClr val="FFD9A7"/>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78" d="100"/>
          <a:sy n="78" d="100"/>
        </p:scale>
        <p:origin x="940" y="48"/>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pn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cstate="email">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stackoverflow.com/questions/20580775/efficient-way-to-drop-a-column-from-a-numpy-array"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w3schools.com/python/matplotlib_intro.asp" TargetMode="External"/><Relationship Id="rId4" Type="http://schemas.openxmlformats.org/officeDocument/2006/relationships/hyperlink" Target="https://ioflood.com/blog/python-heatmap/"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SG" sz="2800" dirty="0"/>
              <a:t> </a:t>
            </a:r>
          </a:p>
          <a:p>
            <a:pPr algn="ctr"/>
            <a:r>
              <a:rPr lang="en-SG" sz="2400" b="1" dirty="0"/>
              <a:t>Agricultural Raw Material Analysis </a:t>
            </a:r>
            <a:endParaRPr lang="en-SG" sz="2400" dirty="0"/>
          </a:p>
          <a:p>
            <a:pPr algn="ct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1" y="4231479"/>
            <a:ext cx="3455762"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ADITHIYAN A S</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t>
            </a:r>
            <a:r>
              <a:rPr lang="en-US" sz="1100" b="0" i="0" u="none" strike="noStrike" cap="none">
                <a:solidFill>
                  <a:schemeClr val="bg1"/>
                </a:solidFill>
                <a:latin typeface="Arial"/>
                <a:ea typeface="Arial"/>
                <a:cs typeface="Arial"/>
                <a:sym typeface="Arial"/>
              </a:rPr>
              <a:t>: au2021109002</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Name: College of Engineering, Guindy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Modules Used:</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Pandas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Matplotlib</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NumPy</a:t>
            </a:r>
            <a:endParaRPr lang="en-US" sz="1400" spc="1" dirty="0">
              <a:solidFill>
                <a:schemeClr val="tx1"/>
              </a:solidFill>
              <a:latin typeface="IBM Plex Sans"/>
            </a:endParaRP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Seaborn</a:t>
            </a:r>
            <a:endParaRPr lang="en-US" sz="1400" spc="1" dirty="0">
              <a:solidFill>
                <a:schemeClr val="tx1"/>
              </a:solidFill>
              <a:latin typeface="IBM Plex Sans"/>
            </a:endParaRP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Scikit-learn</a:t>
            </a:r>
            <a:endParaRPr lang="en-US" sz="1400" spc="1" dirty="0">
              <a:solidFill>
                <a:schemeClr val="tx1"/>
              </a:solidFill>
              <a:latin typeface="IBM Plex Sans"/>
            </a:endParaRPr>
          </a:p>
        </p:txBody>
      </p:sp>
      <p:sp>
        <p:nvSpPr>
          <p:cNvPr id="4" name="Rectangle 3">
            <a:extLst>
              <a:ext uri="{FF2B5EF4-FFF2-40B4-BE49-F238E27FC236}">
                <a16:creationId xmlns:a16="http://schemas.microsoft.com/office/drawing/2014/main" id="{35F5676E-1461-3203-77AF-6A5B7C2635AE}"/>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4" name="Google Shape;62;g5fab984687_2_0">
            <a:extLst>
              <a:ext uri="{FF2B5EF4-FFF2-40B4-BE49-F238E27FC236}">
                <a16:creationId xmlns:a16="http://schemas.microsoft.com/office/drawing/2014/main" id="{97E93E0C-382C-278E-FE30-EED6A2473058}"/>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Software Used:</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472124" y="1729828"/>
            <a:ext cx="7557752" cy="310851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mj-lt"/>
              <a:buAutoNum type="arabicPeriod"/>
            </a:pPr>
            <a:r>
              <a:rPr lang="en-GB" sz="1600" b="1" dirty="0"/>
              <a:t>Python:</a:t>
            </a:r>
            <a:r>
              <a:rPr lang="en-GB" sz="1600" dirty="0"/>
              <a:t> The primary programming language used for implementing data analysis, machine learning algorithms, and scripting tasks.</a:t>
            </a:r>
          </a:p>
          <a:p>
            <a:pPr>
              <a:buFont typeface="+mj-lt"/>
              <a:buAutoNum type="arabicPeriod"/>
            </a:pPr>
            <a:r>
              <a:rPr lang="en-GB" sz="1600" b="1" dirty="0"/>
              <a:t>Jupyter Notebook:</a:t>
            </a:r>
            <a:r>
              <a:rPr lang="en-GB" sz="1600" dirty="0"/>
              <a:t> An interactive computing environment used for creating and sharing documents that contain live code, equations, visualizations, and narrative text.</a:t>
            </a:r>
          </a:p>
          <a:p>
            <a:pPr>
              <a:buFont typeface="+mj-lt"/>
              <a:buAutoNum type="arabicPeriod"/>
            </a:pPr>
            <a:r>
              <a:rPr lang="en-GB" sz="1600" b="1" dirty="0"/>
              <a:t>Google Collab:</a:t>
            </a:r>
            <a:r>
              <a:rPr lang="en-GB" sz="1600" dirty="0"/>
              <a:t> A cloud-based Jupyter Notebook environment provided by Google, offering free access to computational resources such as CPU, GPU, and TPU.</a:t>
            </a:r>
          </a:p>
          <a:p>
            <a:pPr>
              <a:buFont typeface="+mj-lt"/>
              <a:buAutoNum type="arabicPeriod"/>
            </a:pPr>
            <a:r>
              <a:rPr lang="en-GB" sz="1600" b="1" dirty="0"/>
              <a:t>Version Control System (e.g., Git):</a:t>
            </a:r>
            <a:r>
              <a:rPr lang="en-GB" sz="1600" dirty="0"/>
              <a:t> Software tools for managing and tracking changes to project codebase, facilitating collaboration, and maintaining version history.</a:t>
            </a:r>
          </a:p>
          <a:p>
            <a:endParaRPr lang="en-GB" dirty="0"/>
          </a:p>
        </p:txBody>
      </p:sp>
      <p:sp>
        <p:nvSpPr>
          <p:cNvPr id="3" name="Rectangle 2">
            <a:extLst>
              <a:ext uri="{FF2B5EF4-FFF2-40B4-BE49-F238E27FC236}">
                <a16:creationId xmlns:a16="http://schemas.microsoft.com/office/drawing/2014/main" id="{7C7338B2-0F69-CA37-7F05-333031F741D7}"/>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3" name="Rectangle 2">
            <a:extLst>
              <a:ext uri="{FF2B5EF4-FFF2-40B4-BE49-F238E27FC236}">
                <a16:creationId xmlns:a16="http://schemas.microsoft.com/office/drawing/2014/main" id="{3563023D-996B-396C-3362-D23A9FA17BFF}"/>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pic>
        <p:nvPicPr>
          <p:cNvPr id="1026" name="Picture 2">
            <a:extLst>
              <a:ext uri="{FF2B5EF4-FFF2-40B4-BE49-F238E27FC236}">
                <a16:creationId xmlns:a16="http://schemas.microsoft.com/office/drawing/2014/main" id="{083D4559-A70D-44C2-A4F6-BD017F41C4AC}"/>
              </a:ext>
            </a:extLst>
          </p:cNvPr>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812472" y="1305185"/>
            <a:ext cx="5943600" cy="3265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23208" y="945823"/>
            <a:ext cx="5011906" cy="403184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mj-lt"/>
              <a:buAutoNum type="arabicPeriod"/>
            </a:pPr>
            <a:r>
              <a:rPr lang="en-GB" sz="1250" b="1" dirty="0"/>
              <a:t>Real-time Data Analysis:</a:t>
            </a:r>
            <a:r>
              <a:rPr lang="en-GB" sz="1250" dirty="0"/>
              <a:t> Integrating real-time data sources and developing mechanisms for automated data collection would enable continuous monitoring of price fluctuations and timely decision-making for stakeholders.</a:t>
            </a:r>
          </a:p>
          <a:p>
            <a:pPr>
              <a:buFont typeface="+mj-lt"/>
              <a:buAutoNum type="arabicPeriod"/>
            </a:pPr>
            <a:r>
              <a:rPr lang="en-GB" sz="1250" b="1" dirty="0"/>
              <a:t>Integration of External Factors:</a:t>
            </a:r>
            <a:r>
              <a:rPr lang="en-GB" sz="1250" dirty="0"/>
              <a:t> Incorporating external factors such as weather patterns, geopolitical events.</a:t>
            </a:r>
          </a:p>
          <a:p>
            <a:pPr>
              <a:buFont typeface="+mj-lt"/>
              <a:buAutoNum type="arabicPeriod"/>
            </a:pPr>
            <a:r>
              <a:rPr lang="en-GB" sz="1250" b="1" dirty="0"/>
              <a:t>Market Sentiment Analysis:</a:t>
            </a:r>
            <a:r>
              <a:rPr lang="en-GB" sz="1250" dirty="0"/>
              <a:t> Implementing sentiment analysis techniques on social media, news articles, and market reports could provide valuable insights into market sentiment and investor </a:t>
            </a:r>
            <a:r>
              <a:rPr lang="en-GB" sz="1250" dirty="0" err="1"/>
              <a:t>behavior</a:t>
            </a:r>
            <a:r>
              <a:rPr lang="en-GB" sz="1250" dirty="0"/>
              <a:t>, complementing quantitative analysis of raw material prices.</a:t>
            </a:r>
          </a:p>
          <a:p>
            <a:pPr>
              <a:buFont typeface="+mj-lt"/>
              <a:buAutoNum type="arabicPeriod"/>
            </a:pPr>
            <a:r>
              <a:rPr lang="en-GB" sz="1250" b="1" dirty="0"/>
              <a:t>Development of Decision Support Systems:</a:t>
            </a:r>
            <a:r>
              <a:rPr lang="en-GB" sz="1250" dirty="0"/>
              <a:t> Building decision support systems (DSS) or dashboard applications that integrate data visualization, predictive analytics, and scenario </a:t>
            </a:r>
            <a:r>
              <a:rPr lang="en-GB" sz="1250" dirty="0" err="1"/>
              <a:t>modeling</a:t>
            </a:r>
            <a:r>
              <a:rPr lang="en-GB" sz="1250" dirty="0"/>
              <a:t> would empower stakeholders with actionable insights and facilitate strategic decision-making.</a:t>
            </a:r>
          </a:p>
          <a:p>
            <a:pPr>
              <a:buFont typeface="+mj-lt"/>
              <a:buAutoNum type="arabicPeriod"/>
            </a:pPr>
            <a:r>
              <a:rPr lang="en-GB" sz="1250" b="1" dirty="0"/>
              <a:t>Expansion to Other Agricultural Commodities:</a:t>
            </a:r>
            <a:r>
              <a:rPr lang="en-GB" sz="1250" dirty="0"/>
              <a:t> Extending the analysis to include a broader range of agricultural commodities beyond raw materials, such as crops, livestock, and agricultural products.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5098805" y="1061211"/>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95E633B-88A4-9CCD-1E91-D646A055CC3F}"/>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sp>
        <p:nvSpPr>
          <p:cNvPr id="3" name="Rectangle 2">
            <a:extLst>
              <a:ext uri="{FF2B5EF4-FFF2-40B4-BE49-F238E27FC236}">
                <a16:creationId xmlns:a16="http://schemas.microsoft.com/office/drawing/2014/main" id="{7A7C5CA5-D51A-DC0C-4DCB-DAA9275C9666}"/>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pic>
        <p:nvPicPr>
          <p:cNvPr id="4" name="WhatsApp Video 2024-04-10 at 23.45.38_a5978c3c">
            <a:hlinkClick r:id="" action="ppaction://media"/>
            <a:extLst>
              <a:ext uri="{FF2B5EF4-FFF2-40B4-BE49-F238E27FC236}">
                <a16:creationId xmlns:a16="http://schemas.microsoft.com/office/drawing/2014/main" id="{E96B129E-9320-FB4C-D003-1E666F563A0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00373" y="1093730"/>
            <a:ext cx="6417129" cy="3609635"/>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4872091" y="1099185"/>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89BCAF3-750E-513B-C42A-5B08FF8ABC57}"/>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
        <p:nvSpPr>
          <p:cNvPr id="5" name="Rectangle 1">
            <a:extLst>
              <a:ext uri="{FF2B5EF4-FFF2-40B4-BE49-F238E27FC236}">
                <a16:creationId xmlns:a16="http://schemas.microsoft.com/office/drawing/2014/main" id="{4974F7FB-52FB-8FA1-B869-9908FBBBA47C}"/>
              </a:ext>
            </a:extLst>
          </p:cNvPr>
          <p:cNvSpPr>
            <a:spLocks noChangeArrowheads="1"/>
          </p:cNvSpPr>
          <p:nvPr/>
        </p:nvSpPr>
        <p:spPr bwMode="auto">
          <a:xfrm>
            <a:off x="185737" y="794840"/>
            <a:ext cx="4686354"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 project successfully analyzed agricultural raw material prices over multiple years.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Exploratory data analysis (EDA) revealed key trends and distributions in the dataset.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High and low-range raw materials were identified based on maximum and minimum prices.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Percentage price changes over time were analyzed to understand price dynamics.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Price fluctuations were investigated to assess variability and volatility.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Correlation analysis and heatmap visualization provided insights into relationships between raw materials.</a:t>
            </a:r>
          </a:p>
        </p:txBody>
      </p:sp>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027012"/>
          </a:xfrm>
          <a:prstGeom prst="rect">
            <a:avLst/>
          </a:prstGeom>
          <a:noFill/>
        </p:spPr>
        <p:txBody>
          <a:bodyPr wrap="square" lIns="91440" tIns="45720" rIns="91440" bIns="45720" anchor="t">
            <a:spAutoFit/>
          </a:bodyPr>
          <a:lstStyle/>
          <a:p>
            <a:pPr marL="342900" marR="0" lvl="0" indent="-342900">
              <a:lnSpc>
                <a:spcPct val="150000"/>
              </a:lnSpc>
              <a:spcBef>
                <a:spcPts val="0"/>
              </a:spcBef>
              <a:spcAft>
                <a:spcPts val="0"/>
              </a:spcAft>
              <a:buFont typeface="+mj-lt"/>
              <a:buAutoNum type="arabicPeriod"/>
            </a:pPr>
            <a:r>
              <a:rPr lang="en-US" u="sng" dirty="0">
                <a:solidFill>
                  <a:srgbClr val="0563C1"/>
                </a:solidFill>
                <a:effectLst/>
                <a:latin typeface="Times New Roman" panose="02020603050405020304" pitchFamily="18" charset="0"/>
                <a:ea typeface="Times New Roman" panose="02020603050405020304" pitchFamily="18" charset="0"/>
                <a:hlinkClick r:id="rId3"/>
              </a:rPr>
              <a:t>https://stackoverflow.com/questions/20580775/efficient-way-to-drop-a-column-from-a-numpy-array</a:t>
            </a:r>
            <a:endParaRPr lang="en-SG"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US" u="sng" dirty="0">
                <a:solidFill>
                  <a:srgbClr val="0563C1"/>
                </a:solidFill>
                <a:latin typeface="Times New Roman" panose="02020603050405020304" pitchFamily="18" charset="0"/>
                <a:ea typeface="Times New Roman" panose="02020603050405020304" pitchFamily="18" charset="0"/>
                <a:hlinkClick r:id="rId4"/>
              </a:rPr>
              <a:t>https://ioflood.com/blog/python-heatmap/</a:t>
            </a:r>
            <a:endParaRPr lang="en-US" u="sng" dirty="0">
              <a:solidFill>
                <a:srgbClr val="0563C1"/>
              </a:solidFill>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US" u="sng" dirty="0">
                <a:solidFill>
                  <a:srgbClr val="0563C1"/>
                </a:solidFill>
                <a:effectLst/>
                <a:latin typeface="Calibri" panose="020F0502020204030204" pitchFamily="34" charset="0"/>
                <a:ea typeface="Calibri" panose="020F0502020204030204" pitchFamily="34" charset="0"/>
                <a:cs typeface="SimSun" panose="02010600030101010101" pitchFamily="2" charset="-122"/>
                <a:hlinkClick r:id="rId5"/>
              </a:rPr>
              <a:t>https://www.w3schools.com/python/matplotlib_intro.asp</a:t>
            </a:r>
            <a:endParaRPr lang="en-US" sz="1100" b="0" i="0" dirty="0">
              <a:solidFill>
                <a:srgbClr val="0000FF"/>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2" name="Rectangle 1">
            <a:extLst>
              <a:ext uri="{FF2B5EF4-FFF2-40B4-BE49-F238E27FC236}">
                <a16:creationId xmlns:a16="http://schemas.microsoft.com/office/drawing/2014/main" id="{7D66FD1F-3545-0273-C0FF-004F8C65F7E5}"/>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2" name="Rectangle 1">
            <a:extLst>
              <a:ext uri="{FF2B5EF4-FFF2-40B4-BE49-F238E27FC236}">
                <a16:creationId xmlns:a16="http://schemas.microsoft.com/office/drawing/2014/main" id="{5AB5E5B8-D5AE-DF8A-906F-CBE5AED7F4FD}"/>
              </a:ext>
            </a:extLst>
          </p:cNvPr>
          <p:cNvSpPr/>
          <p:nvPr/>
        </p:nvSpPr>
        <p:spPr>
          <a:xfrm>
            <a:off x="94593" y="43147"/>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Rectangle 1">
            <a:extLst>
              <a:ext uri="{FF2B5EF4-FFF2-40B4-BE49-F238E27FC236}">
                <a16:creationId xmlns:a16="http://schemas.microsoft.com/office/drawing/2014/main" id="{4C345F56-34F7-BE02-887F-130696EC8BD2}"/>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2" name="Rectangle 1">
            <a:extLst>
              <a:ext uri="{FF2B5EF4-FFF2-40B4-BE49-F238E27FC236}">
                <a16:creationId xmlns:a16="http://schemas.microsoft.com/office/drawing/2014/main" id="{F934FB99-F17F-57B3-5DC7-A081FB58AAF2}"/>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539541" cy="2564805"/>
          </a:xfrm>
          <a:prstGeom prst="rect">
            <a:avLst/>
          </a:prstGeom>
          <a:noFill/>
        </p:spPr>
        <p:txBody>
          <a:bodyPr wrap="square" lIns="91440" tIns="45720" rIns="91440" bIns="45720" anchor="t">
            <a:spAutoFit/>
          </a:bodyPr>
          <a:lstStyle/>
          <a:p>
            <a:pPr algn="just" fontAlgn="base">
              <a:spcAft>
                <a:spcPts val="800"/>
              </a:spcAft>
              <a:buClr>
                <a:srgbClr val="213163"/>
              </a:buClr>
            </a:pPr>
            <a:r>
              <a:rPr lang="en-GB" dirty="0"/>
              <a:t>This project analyses agricultural raw material prices over multiple years using exploratory data analysis (EDA) to uncover pricing trends. It identifies high and low-range raw materials, calculates percentage changes, and investigates price fluctuations. Correlation analysis and heatmap visualization are used to understand price movements, providing valuable insights for stakeholders in investment, trading, and market analysis within the agricultural sector.</a:t>
            </a:r>
          </a:p>
          <a:p>
            <a:pPr algn="just" rtl="0" fontAlgn="base">
              <a:spcAft>
                <a:spcPts val="800"/>
              </a:spcAft>
              <a:buClr>
                <a:srgbClr val="213163"/>
              </a:buClr>
            </a:pPr>
            <a:endParaRPr lang="en-US"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4" name="Rectangle 3">
            <a:extLst>
              <a:ext uri="{FF2B5EF4-FFF2-40B4-BE49-F238E27FC236}">
                <a16:creationId xmlns:a16="http://schemas.microsoft.com/office/drawing/2014/main" id="{0FDABC29-1CFC-7C17-F98B-8D3ED2344664}"/>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960058"/>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sz="1500" dirty="0">
                <a:effectLst/>
                <a:latin typeface="Calibri" panose="020F0502020204030204" pitchFamily="34" charset="0"/>
                <a:ea typeface="Calibri" panose="020F0502020204030204" pitchFamily="34" charset="0"/>
              </a:rPr>
              <a:t>The agricultural sector plays a crucial role in the global economy, supplying essential raw materials for food production, animal feed, biofuels, and various other industries. Understanding the dynamics of agricultural raw material prices is vital for stakeholders across the supply chain, including farmers, traders, policymakers, and investors. </a:t>
            </a:r>
          </a:p>
          <a:p>
            <a:pPr marL="173736" indent="-173736" algn="just" rtl="0" fontAlgn="base">
              <a:spcAft>
                <a:spcPts val="800"/>
              </a:spcAft>
              <a:buClr>
                <a:srgbClr val="213163"/>
              </a:buClr>
              <a:buFont typeface="Arial" panose="020B0604020202020204" pitchFamily="34" charset="0"/>
              <a:buChar char="•"/>
            </a:pPr>
            <a:r>
              <a:rPr lang="en-US" sz="1500" dirty="0">
                <a:effectLst/>
                <a:latin typeface="Calibri" panose="020F0502020204030204" pitchFamily="34" charset="0"/>
                <a:ea typeface="Calibri" panose="020F0502020204030204" pitchFamily="34" charset="0"/>
              </a:rPr>
              <a:t>However, analyzing the vast amount of price data available can be challenging, requiring advanced analytical techniques to extract meaningful insights. Therefore, the problem at hand is to conduct a comprehensive exploratory data analysis (EDA) of a dataset containing agricultural raw material prices over multiple years.</a:t>
            </a:r>
            <a:r>
              <a:rPr lang="en-US" sz="1500" dirty="0">
                <a:solidFill>
                  <a:srgbClr val="111111"/>
                </a:solidFill>
                <a:effectLst/>
                <a:latin typeface="Calibri" panose="020F0502020204030204" pitchFamily="34" charset="0"/>
                <a:ea typeface="Roboto" panose="02000000000000000000" pitchFamily="2" charset="0"/>
              </a:rPr>
              <a:t> </a:t>
            </a:r>
            <a:r>
              <a:rPr lang="en-US" b="0" i="0" dirty="0">
                <a:solidFill>
                  <a:srgbClr val="0D0D0D"/>
                </a:solidFill>
                <a:effectLst/>
                <a:latin typeface="+mj-lt"/>
              </a:rPr>
              <a:t>.</a:t>
            </a:r>
          </a:p>
          <a:p>
            <a:br>
              <a:rPr lang="en-US" dirty="0"/>
            </a:b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2" name="Rectangle 1">
            <a:extLst>
              <a:ext uri="{FF2B5EF4-FFF2-40B4-BE49-F238E27FC236}">
                <a16:creationId xmlns:a16="http://schemas.microsoft.com/office/drawing/2014/main" id="{DBA6FEF1-E3E6-1276-FA89-3887D2F5896D}"/>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a:t>
            </a:r>
            <a:r>
              <a:rPr lang="en-US" dirty="0"/>
              <a:t>“</a:t>
            </a:r>
            <a:r>
              <a:rPr lang="en-SG" dirty="0"/>
              <a:t>Agricultural Raw Material Analysis </a:t>
            </a:r>
            <a:r>
              <a:rPr lang="en-US" dirty="0"/>
              <a:t>” </a:t>
            </a:r>
            <a:r>
              <a:rPr lang="en-US" i="0" dirty="0" err="1">
                <a:solidFill>
                  <a:srgbClr val="000000"/>
                </a:solidFill>
                <a:effectLst/>
              </a:rPr>
              <a:t>nal</a:t>
            </a:r>
            <a:r>
              <a:rPr lang="en-US" i="0" dirty="0">
                <a:solidFill>
                  <a:srgbClr val="000000"/>
                </a:solidFill>
                <a:effectLst/>
              </a:rPr>
              <a:t> Seminar is to present the outcomes and advancements made in the project”.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
        <p:nvSpPr>
          <p:cNvPr id="4" name="Rectangle 3">
            <a:extLst>
              <a:ext uri="{FF2B5EF4-FFF2-40B4-BE49-F238E27FC236}">
                <a16:creationId xmlns:a16="http://schemas.microsoft.com/office/drawing/2014/main" id="{DAA0C073-F05B-A3B3-71D1-115FECE766D7}"/>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650925" cy="3816429"/>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GB" sz="1600" dirty="0"/>
              <a:t>Conduct exploratory data analysis (EDA) on a dataset containing agricultural raw material prices spanning multiple years.</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Identify high-range and low-range raw materials based on their prices, highlighting commodities with the highest and lowest prices within the dataset.</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Determine the percentage change in prices for each raw material over time, identifying those with the highest and lowest percentage changes.</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Investigate the range of price fluctuations experienced by agricultural raw materials over the years to understand variability and volatility.</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Conduct correlation analysis and generate a heatmap to visualize the relationships between different raw materials and their price movements.</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Provide valuable insights into the pricing dynamics of agricultural raw materials to aid stakeholders in making informed decisions related to investment, trading, and market analysis within the agricultural sector.</a:t>
            </a:r>
          </a:p>
          <a:p>
            <a:pPr algn="l" rtl="0" fontAlgn="base">
              <a:spcAft>
                <a:spcPts val="800"/>
              </a:spcAft>
              <a:buClr>
                <a:srgbClr val="213163"/>
              </a:buClr>
            </a:pPr>
            <a:endParaRPr lang="en-US"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2" name="Rectangle 1">
            <a:extLst>
              <a:ext uri="{FF2B5EF4-FFF2-40B4-BE49-F238E27FC236}">
                <a16:creationId xmlns:a16="http://schemas.microsoft.com/office/drawing/2014/main" id="{A047BB30-20F6-0135-E266-ECA2BF7CB796}"/>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5078788" cy="338807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sz="1350" b="1" dirty="0"/>
              <a:t>Solution:</a:t>
            </a:r>
          </a:p>
          <a:p>
            <a:pPr marL="285750" indent="-285750">
              <a:spcAft>
                <a:spcPts val="800"/>
              </a:spcAft>
              <a:buClr>
                <a:srgbClr val="213163"/>
              </a:buClr>
              <a:buFont typeface="Arial" panose="020B0604020202020204" pitchFamily="34" charset="0"/>
              <a:buChar char="•"/>
            </a:pPr>
            <a:r>
              <a:rPr lang="en-GB" dirty="0"/>
              <a:t>The solution involves data collection and preprocessing of a dataset on agricultural raw material prices, followed by exploratory data analysis (EDA) to uncover trends and distributions. </a:t>
            </a:r>
          </a:p>
          <a:p>
            <a:pPr marL="285750" indent="-285750">
              <a:spcAft>
                <a:spcPts val="800"/>
              </a:spcAft>
              <a:buClr>
                <a:srgbClr val="213163"/>
              </a:buClr>
              <a:buFont typeface="Arial" panose="020B0604020202020204" pitchFamily="34" charset="0"/>
              <a:buChar char="•"/>
            </a:pPr>
            <a:r>
              <a:rPr lang="en-GB" dirty="0"/>
              <a:t>High and low-range raw materials are identified based on maximum and minimum prices, alongside analysis of percentage price changes over time. </a:t>
            </a:r>
          </a:p>
          <a:p>
            <a:pPr marL="285750" indent="-285750">
              <a:spcAft>
                <a:spcPts val="800"/>
              </a:spcAft>
              <a:buClr>
                <a:srgbClr val="213163"/>
              </a:buClr>
              <a:buFont typeface="Arial" panose="020B0604020202020204" pitchFamily="34" charset="0"/>
              <a:buChar char="•"/>
            </a:pPr>
            <a:r>
              <a:rPr lang="en-GB" dirty="0"/>
              <a:t>Price fluctuations are investigated to understand variability, while correlation analysis and heatmap generation visualize relationships between raw materials. Findings are documented for stakeholders, aiding informed decision-making in the agricultural sector.</a:t>
            </a:r>
            <a:endParaRPr lang="en-US" dirty="0"/>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Rectangle 3">
            <a:extLst>
              <a:ext uri="{FF2B5EF4-FFF2-40B4-BE49-F238E27FC236}">
                <a16:creationId xmlns:a16="http://schemas.microsoft.com/office/drawing/2014/main" id="{4BFF5AEF-8D8A-5014-C341-CE347774C58F}"/>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sp>
        <p:nvSpPr>
          <p:cNvPr id="3" name="Rectangle 2">
            <a:extLst>
              <a:ext uri="{FF2B5EF4-FFF2-40B4-BE49-F238E27FC236}">
                <a16:creationId xmlns:a16="http://schemas.microsoft.com/office/drawing/2014/main" id="{3EA9DBEE-8DF6-FE1E-A87D-AC5C2C71E978}"/>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pic>
        <p:nvPicPr>
          <p:cNvPr id="8" name="Picture 7">
            <a:extLst>
              <a:ext uri="{FF2B5EF4-FFF2-40B4-BE49-F238E27FC236}">
                <a16:creationId xmlns:a16="http://schemas.microsoft.com/office/drawing/2014/main" id="{1E5773DD-9469-AAC1-8724-A3487EE64E3C}"/>
              </a:ext>
            </a:extLst>
          </p:cNvPr>
          <p:cNvPicPr>
            <a:picLocks noChangeAspect="1"/>
          </p:cNvPicPr>
          <p:nvPr/>
        </p:nvPicPr>
        <p:blipFill rotWithShape="1">
          <a:blip r:embed="rId3"/>
          <a:srcRect l="5776" t="12261" b="21532"/>
          <a:stretch/>
        </p:blipFill>
        <p:spPr>
          <a:xfrm>
            <a:off x="557705" y="1236091"/>
            <a:ext cx="8028589" cy="3173240"/>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purl.org/dc/dcmitype/"/>
    <ds:schemaRef ds:uri="http://purl.org/dc/elements/1.1/"/>
    <ds:schemaRef ds:uri="http://schemas.openxmlformats.org/package/2006/metadata/core-properties"/>
    <ds:schemaRef ds:uri="http://purl.org/dc/terms/"/>
    <ds:schemaRef ds:uri="http://schemas.microsoft.com/office/2006/documentManagement/types"/>
    <ds:schemaRef ds:uri="http://schemas.microsoft.com/office/infopath/2007/PartnerControls"/>
    <ds:schemaRef ds:uri="c0fa2617-96bd-425d-8578-e93563fe37c5"/>
    <ds:schemaRef ds:uri="9162bd5b-4ed9-4da3-b376-05204580ba3f"/>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836</TotalTime>
  <Words>992</Words>
  <Application>Microsoft Office PowerPoint</Application>
  <PresentationFormat>On-screen Show (16:9)</PresentationFormat>
  <Paragraphs>116</Paragraphs>
  <Slides>17</Slides>
  <Notes>17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IBM Plex Sans</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lilly sheeba</cp:lastModifiedBy>
  <cp:revision>168</cp:revision>
  <dcterms:modified xsi:type="dcterms:W3CDTF">2024-04-10T18:26:26Z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